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65" r:id="rId6"/>
    <p:sldId id="267" r:id="rId7"/>
    <p:sldId id="270" r:id="rId8"/>
    <p:sldId id="268" r:id="rId9"/>
    <p:sldId id="269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A2B49E-380C-495B-A0E9-D81F3A6DB50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755B7E-F3A8-4E66-A599-DD4116188139}">
      <dgm:prSet phldrT="[Текст]"/>
      <dgm:spPr>
        <a:solidFill>
          <a:schemeClr val="accent2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dirty="0" err="1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Эколого</a:t>
          </a:r>
          <a:r>
            <a:rPr lang="ru-RU" b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 – нравственный блок</a:t>
          </a:r>
          <a:endParaRPr lang="ru-RU" b="1" dirty="0">
            <a:solidFill>
              <a:schemeClr val="accent2">
                <a:lumMod val="75000"/>
              </a:schemeClr>
            </a:solidFill>
            <a:latin typeface="Monotype Corsiva" pitchFamily="66" charset="0"/>
          </a:endParaRPr>
        </a:p>
      </dgm:t>
    </dgm:pt>
    <dgm:pt modelId="{0008B303-1339-4A0E-BA66-9C1D40E51769}" type="parTrans" cxnId="{CEAF3F01-031A-4772-956E-34FD334ED481}">
      <dgm:prSet/>
      <dgm:spPr/>
      <dgm:t>
        <a:bodyPr/>
        <a:lstStyle/>
        <a:p>
          <a:endParaRPr lang="ru-RU"/>
        </a:p>
      </dgm:t>
    </dgm:pt>
    <dgm:pt modelId="{1A2A72BF-CA3C-43D8-9051-EC995035ECC8}" type="sibTrans" cxnId="{CEAF3F01-031A-4772-956E-34FD334ED481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0C04CF34-2C87-4ACF-8AC7-B6D3E8134038}">
      <dgm:prSet phldrT="[Текст]"/>
      <dgm:spPr>
        <a:solidFill>
          <a:schemeClr val="accent2">
            <a:lumMod val="40000"/>
            <a:lumOff val="6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Художественно – эстетический блок</a:t>
          </a:r>
          <a:endParaRPr lang="ru-RU" b="1" dirty="0">
            <a:solidFill>
              <a:schemeClr val="accent2">
                <a:lumMod val="75000"/>
              </a:schemeClr>
            </a:solidFill>
            <a:latin typeface="Monotype Corsiva" pitchFamily="66" charset="0"/>
          </a:endParaRPr>
        </a:p>
      </dgm:t>
    </dgm:pt>
    <dgm:pt modelId="{714D41DD-231E-49C1-BD9E-777B1C779C1B}" type="parTrans" cxnId="{FB84F6DB-F71B-4F03-ADF8-DF52AB686ABA}">
      <dgm:prSet/>
      <dgm:spPr/>
      <dgm:t>
        <a:bodyPr/>
        <a:lstStyle/>
        <a:p>
          <a:endParaRPr lang="ru-RU"/>
        </a:p>
      </dgm:t>
    </dgm:pt>
    <dgm:pt modelId="{D35ECDBE-B48D-4CF8-B695-4D7635138CBD}" type="sibTrans" cxnId="{FB84F6DB-F71B-4F03-ADF8-DF52AB686ABA}">
      <dgm:prSet/>
      <dgm:spPr/>
      <dgm:t>
        <a:bodyPr/>
        <a:lstStyle/>
        <a:p>
          <a:endParaRPr lang="ru-RU"/>
        </a:p>
      </dgm:t>
    </dgm:pt>
    <dgm:pt modelId="{C8934AFF-3855-4B2D-B5AB-9640F424A467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dirty="0" err="1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Историко</a:t>
          </a:r>
          <a:r>
            <a:rPr lang="ru-RU" b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- краеведческий блок</a:t>
          </a:r>
          <a:endParaRPr lang="ru-RU" b="1" dirty="0">
            <a:solidFill>
              <a:schemeClr val="accent2">
                <a:lumMod val="75000"/>
              </a:schemeClr>
            </a:solidFill>
            <a:latin typeface="Monotype Corsiva" pitchFamily="66" charset="0"/>
          </a:endParaRPr>
        </a:p>
      </dgm:t>
    </dgm:pt>
    <dgm:pt modelId="{1D66A65E-6FD6-4461-A5A3-A1FEF32A63AD}" type="parTrans" cxnId="{5B77A974-A0D7-41D6-AFFF-8CEC29341CD0}">
      <dgm:prSet/>
      <dgm:spPr/>
      <dgm:t>
        <a:bodyPr/>
        <a:lstStyle/>
        <a:p>
          <a:endParaRPr lang="ru-RU"/>
        </a:p>
      </dgm:t>
    </dgm:pt>
    <dgm:pt modelId="{C13FC593-BA82-4189-B98D-17E7E5758658}" type="sibTrans" cxnId="{5B77A974-A0D7-41D6-AFFF-8CEC29341CD0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649BC790-BCA0-4D36-A53D-A9CB09513AA7}" type="pres">
      <dgm:prSet presAssocID="{49A2B49E-380C-495B-A0E9-D81F3A6DB50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A1D26F-E68D-4294-BECE-1DD13FC2D03D}" type="pres">
      <dgm:prSet presAssocID="{49A2B49E-380C-495B-A0E9-D81F3A6DB504}" presName="dummyMaxCanvas" presStyleCnt="0">
        <dgm:presLayoutVars/>
      </dgm:prSet>
      <dgm:spPr/>
    </dgm:pt>
    <dgm:pt modelId="{81FF99E5-B428-4098-86E6-A85190205BEB}" type="pres">
      <dgm:prSet presAssocID="{49A2B49E-380C-495B-A0E9-D81F3A6DB50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4B4E9-E98C-4E76-8FDC-D52ED1A50A01}" type="pres">
      <dgm:prSet presAssocID="{49A2B49E-380C-495B-A0E9-D81F3A6DB50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7A62A-B5FC-4AA3-959F-0F0A049ED26A}" type="pres">
      <dgm:prSet presAssocID="{49A2B49E-380C-495B-A0E9-D81F3A6DB504}" presName="ThreeNodes_3" presStyleLbl="node1" presStyleIdx="2" presStyleCnt="3" custScaleY="99220" custLinFactNeighborX="-184" custLinFactNeighborY="-2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5A5EC-EE32-411F-BB0E-DD1B10047C99}" type="pres">
      <dgm:prSet presAssocID="{49A2B49E-380C-495B-A0E9-D81F3A6DB50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D8B39-F8D8-4FF0-AE52-829CCA4E8B3B}" type="pres">
      <dgm:prSet presAssocID="{49A2B49E-380C-495B-A0E9-D81F3A6DB50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86158E-DA13-478B-BC4C-C0FB7C164295}" type="pres">
      <dgm:prSet presAssocID="{49A2B49E-380C-495B-A0E9-D81F3A6DB50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FFFD5-7410-46EC-8E51-B0FF7550C60E}" type="pres">
      <dgm:prSet presAssocID="{49A2B49E-380C-495B-A0E9-D81F3A6DB50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1D5D7-58E3-4922-8A7F-CDE8903D1941}" type="pres">
      <dgm:prSet presAssocID="{49A2B49E-380C-495B-A0E9-D81F3A6DB50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D3980F-0343-4392-B08B-5D4670E54544}" type="presOf" srcId="{1A2A72BF-CA3C-43D8-9051-EC995035ECC8}" destId="{5DCD8B39-F8D8-4FF0-AE52-829CCA4E8B3B}" srcOrd="0" destOrd="0" presId="urn:microsoft.com/office/officeart/2005/8/layout/vProcess5"/>
    <dgm:cxn modelId="{D198B430-A47E-4CFB-89F3-DD71321371B0}" type="presOf" srcId="{F9755B7E-F3A8-4E66-A599-DD4116188139}" destId="{03BFFFD5-7410-46EC-8E51-B0FF7550C60E}" srcOrd="1" destOrd="0" presId="urn:microsoft.com/office/officeart/2005/8/layout/vProcess5"/>
    <dgm:cxn modelId="{CEAF3F01-031A-4772-956E-34FD334ED481}" srcId="{49A2B49E-380C-495B-A0E9-D81F3A6DB504}" destId="{F9755B7E-F3A8-4E66-A599-DD4116188139}" srcOrd="1" destOrd="0" parTransId="{0008B303-1339-4A0E-BA66-9C1D40E51769}" sibTransId="{1A2A72BF-CA3C-43D8-9051-EC995035ECC8}"/>
    <dgm:cxn modelId="{FB84F6DB-F71B-4F03-ADF8-DF52AB686ABA}" srcId="{49A2B49E-380C-495B-A0E9-D81F3A6DB504}" destId="{0C04CF34-2C87-4ACF-8AC7-B6D3E8134038}" srcOrd="2" destOrd="0" parTransId="{714D41DD-231E-49C1-BD9E-777B1C779C1B}" sibTransId="{D35ECDBE-B48D-4CF8-B695-4D7635138CBD}"/>
    <dgm:cxn modelId="{DB4BDB89-F721-44A1-93D6-0039ABA1B706}" type="presOf" srcId="{C8934AFF-3855-4B2D-B5AB-9640F424A467}" destId="{81FF99E5-B428-4098-86E6-A85190205BEB}" srcOrd="0" destOrd="0" presId="urn:microsoft.com/office/officeart/2005/8/layout/vProcess5"/>
    <dgm:cxn modelId="{29D5292D-5E32-41CC-A14B-098EC4454153}" type="presOf" srcId="{0C04CF34-2C87-4ACF-8AC7-B6D3E8134038}" destId="{8F01D5D7-58E3-4922-8A7F-CDE8903D1941}" srcOrd="1" destOrd="0" presId="urn:microsoft.com/office/officeart/2005/8/layout/vProcess5"/>
    <dgm:cxn modelId="{A074F7CF-8DE1-4A50-BB40-2C3EFDD161CA}" type="presOf" srcId="{49A2B49E-380C-495B-A0E9-D81F3A6DB504}" destId="{649BC790-BCA0-4D36-A53D-A9CB09513AA7}" srcOrd="0" destOrd="0" presId="urn:microsoft.com/office/officeart/2005/8/layout/vProcess5"/>
    <dgm:cxn modelId="{E8E3D7EC-60D1-4AC4-A7DD-36C57B1F3A26}" type="presOf" srcId="{C8934AFF-3855-4B2D-B5AB-9640F424A467}" destId="{1386158E-DA13-478B-BC4C-C0FB7C164295}" srcOrd="1" destOrd="0" presId="urn:microsoft.com/office/officeart/2005/8/layout/vProcess5"/>
    <dgm:cxn modelId="{25290048-2D2C-4619-B4D7-AE7B2EC92FF5}" type="presOf" srcId="{C13FC593-BA82-4189-B98D-17E7E5758658}" destId="{D505A5EC-EE32-411F-BB0E-DD1B10047C99}" srcOrd="0" destOrd="0" presId="urn:microsoft.com/office/officeart/2005/8/layout/vProcess5"/>
    <dgm:cxn modelId="{435812CD-FA81-410B-A25C-2488C5A41F98}" type="presOf" srcId="{F9755B7E-F3A8-4E66-A599-DD4116188139}" destId="{5174B4E9-E98C-4E76-8FDC-D52ED1A50A01}" srcOrd="0" destOrd="0" presId="urn:microsoft.com/office/officeart/2005/8/layout/vProcess5"/>
    <dgm:cxn modelId="{3440F11B-0FC0-484A-9F1A-7543EA29FB17}" type="presOf" srcId="{0C04CF34-2C87-4ACF-8AC7-B6D3E8134038}" destId="{6D37A62A-B5FC-4AA3-959F-0F0A049ED26A}" srcOrd="0" destOrd="0" presId="urn:microsoft.com/office/officeart/2005/8/layout/vProcess5"/>
    <dgm:cxn modelId="{5B77A974-A0D7-41D6-AFFF-8CEC29341CD0}" srcId="{49A2B49E-380C-495B-A0E9-D81F3A6DB504}" destId="{C8934AFF-3855-4B2D-B5AB-9640F424A467}" srcOrd="0" destOrd="0" parTransId="{1D66A65E-6FD6-4461-A5A3-A1FEF32A63AD}" sibTransId="{C13FC593-BA82-4189-B98D-17E7E5758658}"/>
    <dgm:cxn modelId="{BF50FB06-90A2-4DBA-ADC4-118739C01FA6}" type="presParOf" srcId="{649BC790-BCA0-4D36-A53D-A9CB09513AA7}" destId="{77A1D26F-E68D-4294-BECE-1DD13FC2D03D}" srcOrd="0" destOrd="0" presId="urn:microsoft.com/office/officeart/2005/8/layout/vProcess5"/>
    <dgm:cxn modelId="{61653BC4-8F32-40AD-8CE6-24E241E04A10}" type="presParOf" srcId="{649BC790-BCA0-4D36-A53D-A9CB09513AA7}" destId="{81FF99E5-B428-4098-86E6-A85190205BEB}" srcOrd="1" destOrd="0" presId="urn:microsoft.com/office/officeart/2005/8/layout/vProcess5"/>
    <dgm:cxn modelId="{BEBC4F3D-6FFE-4A60-97F8-12DDA6309A57}" type="presParOf" srcId="{649BC790-BCA0-4D36-A53D-A9CB09513AA7}" destId="{5174B4E9-E98C-4E76-8FDC-D52ED1A50A01}" srcOrd="2" destOrd="0" presId="urn:microsoft.com/office/officeart/2005/8/layout/vProcess5"/>
    <dgm:cxn modelId="{42449810-B1D7-40E5-B575-BC9A24EF4A41}" type="presParOf" srcId="{649BC790-BCA0-4D36-A53D-A9CB09513AA7}" destId="{6D37A62A-B5FC-4AA3-959F-0F0A049ED26A}" srcOrd="3" destOrd="0" presId="urn:microsoft.com/office/officeart/2005/8/layout/vProcess5"/>
    <dgm:cxn modelId="{36CDAEA7-B035-4D01-8905-35F948005471}" type="presParOf" srcId="{649BC790-BCA0-4D36-A53D-A9CB09513AA7}" destId="{D505A5EC-EE32-411F-BB0E-DD1B10047C99}" srcOrd="4" destOrd="0" presId="urn:microsoft.com/office/officeart/2005/8/layout/vProcess5"/>
    <dgm:cxn modelId="{A14514D2-90C7-4162-A86B-7D86E10630FF}" type="presParOf" srcId="{649BC790-BCA0-4D36-A53D-A9CB09513AA7}" destId="{5DCD8B39-F8D8-4FF0-AE52-829CCA4E8B3B}" srcOrd="5" destOrd="0" presId="urn:microsoft.com/office/officeart/2005/8/layout/vProcess5"/>
    <dgm:cxn modelId="{87F5F8F8-0D44-45C2-B1AE-59C0355A85CC}" type="presParOf" srcId="{649BC790-BCA0-4D36-A53D-A9CB09513AA7}" destId="{1386158E-DA13-478B-BC4C-C0FB7C164295}" srcOrd="6" destOrd="0" presId="urn:microsoft.com/office/officeart/2005/8/layout/vProcess5"/>
    <dgm:cxn modelId="{F978E10C-D9AC-4791-9C06-BF368328ADD8}" type="presParOf" srcId="{649BC790-BCA0-4D36-A53D-A9CB09513AA7}" destId="{03BFFFD5-7410-46EC-8E51-B0FF7550C60E}" srcOrd="7" destOrd="0" presId="urn:microsoft.com/office/officeart/2005/8/layout/vProcess5"/>
    <dgm:cxn modelId="{AE38086C-C6F4-4ADE-8018-FB07E265D3FC}" type="presParOf" srcId="{649BC790-BCA0-4D36-A53D-A9CB09513AA7}" destId="{8F01D5D7-58E3-4922-8A7F-CDE8903D194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F99E5-B428-4098-86E6-A85190205BEB}">
      <dsp:nvSpPr>
        <dsp:cNvPr id="0" name=""/>
        <dsp:cNvSpPr/>
      </dsp:nvSpPr>
      <dsp:spPr>
        <a:xfrm>
          <a:off x="0" y="0"/>
          <a:ext cx="5181600" cy="14359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err="1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Историко</a:t>
          </a:r>
          <a:r>
            <a:rPr lang="ru-RU" sz="3700" b="1" kern="12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- краеведческий блок</a:t>
          </a:r>
          <a:endParaRPr lang="ru-RU" sz="3700" b="1" kern="1200" dirty="0">
            <a:solidFill>
              <a:schemeClr val="accent2">
                <a:lumMod val="75000"/>
              </a:schemeClr>
            </a:solidFill>
            <a:latin typeface="Monotype Corsiva" pitchFamily="66" charset="0"/>
          </a:endParaRPr>
        </a:p>
      </dsp:txBody>
      <dsp:txXfrm>
        <a:off x="42056" y="42056"/>
        <a:ext cx="3632148" cy="1351791"/>
      </dsp:txXfrm>
    </dsp:sp>
    <dsp:sp modelId="{5174B4E9-E98C-4E76-8FDC-D52ED1A50A01}">
      <dsp:nvSpPr>
        <dsp:cNvPr id="0" name=""/>
        <dsp:cNvSpPr/>
      </dsp:nvSpPr>
      <dsp:spPr>
        <a:xfrm>
          <a:off x="457199" y="1675221"/>
          <a:ext cx="5181600" cy="14359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err="1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Эколого</a:t>
          </a:r>
          <a:r>
            <a:rPr lang="ru-RU" sz="3700" b="1" kern="12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 – нравственный блок</a:t>
          </a:r>
          <a:endParaRPr lang="ru-RU" sz="3700" b="1" kern="1200" dirty="0">
            <a:solidFill>
              <a:schemeClr val="accent2">
                <a:lumMod val="75000"/>
              </a:schemeClr>
            </a:solidFill>
            <a:latin typeface="Monotype Corsiva" pitchFamily="66" charset="0"/>
          </a:endParaRPr>
        </a:p>
      </dsp:txBody>
      <dsp:txXfrm>
        <a:off x="499255" y="1717277"/>
        <a:ext cx="3706950" cy="1351791"/>
      </dsp:txXfrm>
    </dsp:sp>
    <dsp:sp modelId="{6D37A62A-B5FC-4AA3-959F-0F0A049ED26A}">
      <dsp:nvSpPr>
        <dsp:cNvPr id="0" name=""/>
        <dsp:cNvSpPr/>
      </dsp:nvSpPr>
      <dsp:spPr>
        <a:xfrm>
          <a:off x="904865" y="3324265"/>
          <a:ext cx="5181600" cy="14247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rPr>
            <a:t>Художественно – эстетический блок</a:t>
          </a:r>
          <a:endParaRPr lang="ru-RU" sz="3700" b="1" kern="1200" dirty="0">
            <a:solidFill>
              <a:schemeClr val="accent2">
                <a:lumMod val="75000"/>
              </a:schemeClr>
            </a:solidFill>
            <a:latin typeface="Monotype Corsiva" pitchFamily="66" charset="0"/>
          </a:endParaRPr>
        </a:p>
      </dsp:txBody>
      <dsp:txXfrm>
        <a:off x="946593" y="3365993"/>
        <a:ext cx="3707606" cy="1341247"/>
      </dsp:txXfrm>
    </dsp:sp>
    <dsp:sp modelId="{D505A5EC-EE32-411F-BB0E-DD1B10047C99}">
      <dsp:nvSpPr>
        <dsp:cNvPr id="0" name=""/>
        <dsp:cNvSpPr/>
      </dsp:nvSpPr>
      <dsp:spPr>
        <a:xfrm>
          <a:off x="4248262" y="1088893"/>
          <a:ext cx="933337" cy="9333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458263" y="1088893"/>
        <a:ext cx="513335" cy="702336"/>
      </dsp:txXfrm>
    </dsp:sp>
    <dsp:sp modelId="{5DCD8B39-F8D8-4FF0-AE52-829CCA4E8B3B}">
      <dsp:nvSpPr>
        <dsp:cNvPr id="0" name=""/>
        <dsp:cNvSpPr/>
      </dsp:nvSpPr>
      <dsp:spPr>
        <a:xfrm>
          <a:off x="4705462" y="2754542"/>
          <a:ext cx="933337" cy="9333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915463" y="2754542"/>
        <a:ext cx="513335" cy="702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3090-6AED-4DCD-9884-BE7D6BE941E6}" type="datetimeFigureOut">
              <a:rPr lang="ru-RU" smtClean="0"/>
              <a:pPr/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428D-FC94-4558-98F0-99A577BB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78595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города Новочеркасска                                                                                                  Тематическая неделя « Развитие общечеловеческих и национальных ценностей у детей дошкольного возраста в культурно- воспитательном пространстве ДОУ в условиях реализации ФГОС ДО»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35758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ru-RU" sz="4800" dirty="0" smtClean="0">
              <a:solidFill>
                <a:srgbClr val="FF0000"/>
              </a:solidFill>
            </a:endParaRPr>
          </a:p>
          <a:p>
            <a:endParaRPr lang="ru-RU" sz="16000" b="1" dirty="0" smtClean="0">
              <a:solidFill>
                <a:srgbClr val="FF0000"/>
              </a:solidFill>
            </a:endParaRPr>
          </a:p>
          <a:p>
            <a:r>
              <a:rPr lang="ru-RU" sz="16000" b="1" dirty="0" smtClean="0">
                <a:solidFill>
                  <a:srgbClr val="FF0000"/>
                </a:solidFill>
                <a:latin typeface="Monotype Corsiva" pitchFamily="66" charset="0"/>
              </a:rPr>
              <a:t>Приобщение детей к истокам культуры</a:t>
            </a:r>
          </a:p>
          <a:p>
            <a:r>
              <a:rPr lang="ru-RU" sz="16000" b="1" dirty="0" smtClean="0">
                <a:solidFill>
                  <a:srgbClr val="FF0000"/>
                </a:solidFill>
                <a:latin typeface="Monotype Corsiva" pitchFamily="66" charset="0"/>
              </a:rPr>
              <a:t> Донского края в обрядовых праздниках</a:t>
            </a: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2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Подготовила: </a:t>
            </a:r>
            <a:r>
              <a:rPr lang="ru-RU" sz="4200" dirty="0" err="1" smtClean="0">
                <a:solidFill>
                  <a:schemeClr val="tx1"/>
                </a:solidFill>
              </a:rPr>
              <a:t>Тухватулина</a:t>
            </a:r>
            <a:r>
              <a:rPr lang="ru-RU" sz="4200" dirty="0" smtClean="0">
                <a:solidFill>
                  <a:schemeClr val="tx1"/>
                </a:solidFill>
              </a:rPr>
              <a:t> Л. А.                             </a:t>
            </a:r>
          </a:p>
          <a:p>
            <a:r>
              <a:rPr lang="ru-RU" sz="42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старший воспитатель</a:t>
            </a:r>
          </a:p>
          <a:p>
            <a:r>
              <a:rPr lang="ru-RU" sz="42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МБДОУ детского сада №16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Участие в городских мероприятиях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074" name="Picture 2" descr="F:\Казачество- ФОТО+материал\P101033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1" y="2071678"/>
            <a:ext cx="4000527" cy="307183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4" name="Picture 3" descr="F:\Казачество- ФОТО+материал\DSC048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2071678"/>
            <a:ext cx="3857652" cy="30003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286388"/>
            <a:ext cx="4000528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« Учитель Года Дона -2014»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5286388"/>
            <a:ext cx="3857652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Городская конференция                                 « Дошкольникам о Донском крае»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0" y="5072074"/>
            <a:ext cx="9144000" cy="1643074"/>
          </a:xfrm>
          <a:prstGeom prst="wave">
            <a:avLst>
              <a:gd name="adj1" fmla="val 12500"/>
              <a:gd name="adj2" fmla="val -126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 ЗА  ВНИМАНИЕ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098" name="Picture 2" descr="http://im3-tub-ru.yandex.net/i?id=481477255-0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8774143" cy="435771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28802"/>
            <a:ext cx="7772400" cy="457203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Arial" pitchFamily="34" charset="0"/>
              </a:rPr>
              <a:t>Приобщение  всех  участников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Arial" pitchFamily="34" charset="0"/>
              </a:rPr>
              <a:t>воспитательно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Arial" pitchFamily="34" charset="0"/>
              </a:rPr>
              <a:t> – образовательного  процесса  к культуре  национальных ценностей  Донского  края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642918"/>
            <a:ext cx="7715304" cy="857255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ЦЕЛЬ: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11430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ЗАДАЧИ: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Дать детям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представления о донском фольклоре.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lvl="0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Познакомить детей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 походными, семейными, хороводными, обрядовыми песнями.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Познакомить детей с содержанием донских былин, которые поются и передаются каждая особым напевом..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Развивать интерес к традициям, обрядам донских казаков, подвижным и хороводным играм.</a:t>
            </a: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Воспитывать уважение к подвигам казаков через пословицы, поговорки, художественные и музыкальные произведения.</a:t>
            </a: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Воспитывать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любовь и привязанность, созидательное отношение к родному городу, родному краю.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Модель культурно- воспитательного пространства в ДОУ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28992" y="2714620"/>
            <a:ext cx="2428892" cy="15001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ДЕТИ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282" y="2071678"/>
            <a:ext cx="2343160" cy="13573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ПЕДАГОГИ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5143512"/>
            <a:ext cx="2428892" cy="150019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СОЦИУМ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572660" y="5857892"/>
            <a:ext cx="71438" cy="78581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МИНИ-МУЗЕЙ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712088" y="2071678"/>
            <a:ext cx="2357454" cy="13573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РОДИТЕЛИ</a:t>
            </a:r>
            <a:endParaRPr lang="ru-RU" sz="2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6869158" y="5846726"/>
            <a:ext cx="285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9826173">
            <a:off x="5823952" y="3178522"/>
            <a:ext cx="1107185" cy="48463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2221102">
            <a:off x="2329914" y="3171240"/>
            <a:ext cx="1159869" cy="484632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5400000">
            <a:off x="4132306" y="4437973"/>
            <a:ext cx="787913" cy="484632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17859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Реализация регионального компонента- как вариативная часть содержания образовательного процесса в ДОУ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714620"/>
            <a:ext cx="8358246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Цель: Приобщение воспитанников к ценностям донской культуры, знакомство с народным творчеством, элементами обрядов, бытом казаков, формирование интереса и любви к малой Родине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Этапы реализации регионального компонента по блокам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571612"/>
          <a:ext cx="60960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15436" cy="85725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Историко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- краеведческий блок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20" y="121442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1214422"/>
            <a:ext cx="2714644" cy="27860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Знакомство с прошлым своего Края, экскурсии в музеи, создание мини – музея, знакомство с предметами быта, традициями донских казаков, с родным городом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9" name="Picture 5" descr="F:\Казачество- ФОТО+материал\DSC083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06" y="4143380"/>
            <a:ext cx="2786082" cy="242889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3074" name="Picture 2" descr="F:\КАЗАЧЕСТВО\по казачеству в УО\DSC083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1071546"/>
            <a:ext cx="4000528" cy="321470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3075" name="Picture 3" descr="F:\КАЗАЧЕСТВО\по казачеству в УО\P100023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4857760"/>
            <a:ext cx="2500330" cy="17145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3076" name="Picture 4" descr="F:\КАЗАЧЕСТВО\по казачеству в УО\SDC1910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4429132"/>
            <a:ext cx="3071801" cy="221457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57256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Эколого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- нравственный блок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357298"/>
            <a:ext cx="2571768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Знакомство с растительным и животным миром родного края, его особенностями, трудом взрослых в сельской местности и в городе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Picture 8" descr="DSCF114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845" y="4143380"/>
            <a:ext cx="2571768" cy="228601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1026" name="Picture 2" descr="F:\КАЗАЧЕСТВО\по казачеству в УО\DSC047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1118136"/>
            <a:ext cx="2643206" cy="2739492"/>
          </a:xfrm>
          <a:prstGeom prst="rect">
            <a:avLst/>
          </a:prstGeom>
          <a:noFill/>
        </p:spPr>
      </p:pic>
      <p:pic>
        <p:nvPicPr>
          <p:cNvPr id="1027" name="Picture 3" descr="F:\КАЗАЧЕСТВО\по казачеству в УО\SDC1859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1500174"/>
            <a:ext cx="3024177" cy="228601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8" name="Picture 9" descr="DSCF115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488" y="3929066"/>
            <a:ext cx="3214710" cy="271464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9" name="Picture 15" descr="DSCF100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15074" y="3929066"/>
            <a:ext cx="2786082" cy="264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15436" cy="12144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Художественно – эстетический блок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571612"/>
            <a:ext cx="1928826" cy="51435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Знакомство с художественной литературой,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поэзией,казачьими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песнями, былинами, поговорками , пословицами, шутками,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потешками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, розыгрышами, считалками, дразнилками, играми, народными праздниками 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Picture 4" descr="F:\Казачество- ФОТО+материал\DSC083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715008" y="1571612"/>
            <a:ext cx="3143272" cy="214314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5" name="Picture 2" descr="F:\Казачество- ФОТО+материал\Казачество\DSC047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1571612"/>
            <a:ext cx="2786082" cy="214314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6" name="Picture 6" descr="F:\Казачество- ФОТО+материал\P100042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4000504"/>
            <a:ext cx="3143272" cy="271464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2050" name="Picture 2" descr="F:\КАЗАЧЕСТВО\по казачеству в УО\DSC0826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4000504"/>
            <a:ext cx="3143272" cy="271464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312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Тема Office</vt:lpstr>
      <vt:lpstr>Управление образования Администрации города Новочеркасска                                                                                                  Тематическая неделя « Развитие общечеловеческих и национальных ценностей у детей дошкольного возраста в культурно- воспитательном пространстве ДОУ в условиях реализации ФГОС ДО»</vt:lpstr>
      <vt:lpstr> Приобщение  всех  участников воспитательно – образовательного  процесса  к культуре  национальных ценностей  Донского  края</vt:lpstr>
      <vt:lpstr>ЗАДАЧИ:</vt:lpstr>
      <vt:lpstr>Модель культурно- воспитательного пространства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Участие в городских мероприятиях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города Новочеркасска                                                                                                  Тематическая неделя « Развитие общечеловеческих и национальных ценностей у детей дошкольного возраста в культурно- воспитательном пространстве ДОУ в условиях реализации ФГОС ДО»</dc:title>
  <dc:creator>Admin</dc:creator>
  <cp:lastModifiedBy>1</cp:lastModifiedBy>
  <cp:revision>116</cp:revision>
  <dcterms:created xsi:type="dcterms:W3CDTF">2014-04-29T11:22:49Z</dcterms:created>
  <dcterms:modified xsi:type="dcterms:W3CDTF">2019-07-29T13:49:42Z</dcterms:modified>
</cp:coreProperties>
</file>