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86" r:id="rId2"/>
    <p:sldId id="287" r:id="rId3"/>
    <p:sldId id="280" r:id="rId4"/>
    <p:sldId id="256" r:id="rId5"/>
    <p:sldId id="278" r:id="rId6"/>
    <p:sldId id="279" r:id="rId7"/>
    <p:sldId id="289" r:id="rId8"/>
    <p:sldId id="290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88" r:id="rId21"/>
    <p:sldId id="270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3" d="100"/>
          <a:sy n="11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3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8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58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A41D-F1C6-4251-AF58-0F3AF6269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7512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419A-C50A-476D-BF91-699477971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62416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8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0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4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5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8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987" y="2132856"/>
            <a:ext cx="7272808" cy="147002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Поделки из природного </a:t>
            </a:r>
            <a:r>
              <a:rPr lang="ru-RU" sz="4800" dirty="0" smtClean="0">
                <a:solidFill>
                  <a:srgbClr val="C00000"/>
                </a:solidFill>
              </a:rPr>
              <a:t>материала Донского края.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776864" cy="2232248"/>
          </a:xfrm>
        </p:spPr>
        <p:txBody>
          <a:bodyPr>
            <a:normAutofit fontScale="85000" lnSpcReduction="20000"/>
          </a:bodyPr>
          <a:lstStyle/>
          <a:p>
            <a:r>
              <a:rPr lang="ru-RU" sz="2900" b="1" dirty="0" smtClean="0">
                <a:solidFill>
                  <a:schemeClr val="tx1"/>
                </a:solidFill>
              </a:rPr>
              <a:t>«Донской натюрморт»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Мастер – класс для </a:t>
            </a:r>
            <a:r>
              <a:rPr lang="ru-RU" sz="2900" b="1" dirty="0" smtClean="0">
                <a:solidFill>
                  <a:schemeClr val="tx1"/>
                </a:solidFill>
              </a:rPr>
              <a:t>воспитателей и родителей</a:t>
            </a:r>
            <a:endParaRPr lang="ru-RU" sz="2900" b="1" dirty="0">
              <a:solidFill>
                <a:schemeClr val="tx1"/>
              </a:solidFill>
            </a:endParaRPr>
          </a:p>
          <a:p>
            <a:pPr algn="l"/>
            <a:endParaRPr lang="ru-RU" sz="2400" smtClean="0">
              <a:solidFill>
                <a:schemeClr val="tx1"/>
              </a:solidFill>
            </a:endParaRPr>
          </a:p>
          <a:p>
            <a:pPr algn="l"/>
            <a:r>
              <a:rPr lang="ru-RU" sz="2400" smtClean="0">
                <a:solidFill>
                  <a:schemeClr val="tx1"/>
                </a:solidFill>
              </a:rPr>
              <a:t>Кирсанова </a:t>
            </a:r>
            <a:r>
              <a:rPr lang="ru-RU" sz="2400" dirty="0" smtClean="0">
                <a:solidFill>
                  <a:schemeClr val="tx1"/>
                </a:solidFill>
              </a:rPr>
              <a:t>Марина Николаевна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Новочеркасск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2023г.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9269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образовательной учреждение детский сад № 16 </a:t>
            </a:r>
          </a:p>
          <a:p>
            <a:pPr algn="ctr"/>
            <a:r>
              <a:rPr lang="ru-RU" dirty="0" smtClean="0"/>
              <a:t>Муниципальная опорная площадка </a:t>
            </a:r>
          </a:p>
          <a:p>
            <a:pPr algn="ctr"/>
            <a:r>
              <a:rPr lang="ru-RU" dirty="0" smtClean="0"/>
              <a:t>по теме: «Природа </a:t>
            </a:r>
            <a:r>
              <a:rPr lang="ru-RU" dirty="0"/>
              <a:t>донского края – неиссякаемый источник вдохновения, духовного обогащения и познания ребенком окружающего мира»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6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71118"/>
            <a:ext cx="8229600" cy="777875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336600"/>
                </a:solidFill>
                <a:latin typeface="Times New Roman" pitchFamily="18" charset="0"/>
              </a:rPr>
              <a:t>Орехи и каштаны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948993"/>
            <a:ext cx="4114800" cy="24079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dirty="0" smtClean="0">
                <a:latin typeface="Times New Roman" pitchFamily="18" charset="0"/>
              </a:rPr>
              <a:t>При изготовлении игрушек можно использовать лесные, грецкие, земляные и кедровые </a:t>
            </a:r>
            <a:r>
              <a:rPr lang="ru-RU" sz="1800" dirty="0" smtClean="0">
                <a:solidFill>
                  <a:srgbClr val="A50021"/>
                </a:solidFill>
                <a:latin typeface="Times New Roman" pitchFamily="18" charset="0"/>
              </a:rPr>
              <a:t>орехи</a:t>
            </a:r>
            <a:r>
              <a:rPr lang="ru-RU" sz="1800" dirty="0" smtClean="0">
                <a:latin typeface="Times New Roman" pitchFamily="18" charset="0"/>
              </a:rPr>
              <a:t>, фисташки.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dirty="0" smtClean="0">
                <a:latin typeface="Times New Roman" pitchFamily="18" charset="0"/>
              </a:rPr>
              <a:t>Скорлупа грецких орехов (в виде половинок) используется для поделки лодочек, тележек, черепах, жуков и т. п. </a:t>
            </a:r>
          </a:p>
        </p:txBody>
      </p:sp>
      <p:sp>
        <p:nvSpPr>
          <p:cNvPr id="4101" name="Rectangle 9"/>
          <p:cNvSpPr>
            <a:spLocks noGrp="1" noChangeArrowheads="1"/>
          </p:cNvSpPr>
          <p:nvPr>
            <p:ph sz="quarter" idx="3"/>
          </p:nvPr>
        </p:nvSpPr>
        <p:spPr>
          <a:xfrm>
            <a:off x="5149304" y="3356992"/>
            <a:ext cx="3599160" cy="2875087"/>
          </a:xfrm>
        </p:spPr>
        <p:txBody>
          <a:bodyPr>
            <a:normAutofit/>
          </a:bodyPr>
          <a:lstStyle/>
          <a:p>
            <a:pPr eaLnBrk="1" hangingPunct="1">
              <a:buClr>
                <a:srgbClr val="336600"/>
              </a:buClr>
            </a:pPr>
            <a:r>
              <a:rPr lang="ru-RU" sz="1800" dirty="0" smtClean="0">
                <a:solidFill>
                  <a:srgbClr val="A50021"/>
                </a:solidFill>
                <a:latin typeface="Times New Roman" pitchFamily="18" charset="0"/>
              </a:rPr>
              <a:t>Плоды каштана</a:t>
            </a:r>
            <a:r>
              <a:rPr lang="ru-RU" sz="1800" dirty="0" smtClean="0">
                <a:latin typeface="Times New Roman" pitchFamily="18" charset="0"/>
              </a:rPr>
              <a:t> являются хорошим материалом для изготовления простейших игрушек. Они имеют красивую блестящую поверхность и ярко-коричневую окраску. Оболочка свежего каштана тонкая, легко прокалывается шилом.  </a:t>
            </a:r>
          </a:p>
          <a:p>
            <a:pPr eaLnBrk="1" hangingPunct="1">
              <a:buClr>
                <a:srgbClr val="336600"/>
              </a:buClr>
              <a:buFontTx/>
              <a:buNone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/>
            <a:endParaRPr lang="ru-RU" sz="1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17" y="4114082"/>
            <a:ext cx="2827910" cy="210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2"/>
          <a:stretch/>
        </p:blipFill>
        <p:spPr>
          <a:xfrm>
            <a:off x="539552" y="2844357"/>
            <a:ext cx="2016224" cy="2581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76" y="1014868"/>
            <a:ext cx="4160551" cy="217735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2655"/>
            <a:ext cx="8229600" cy="5039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336600"/>
                </a:solidFill>
                <a:latin typeface="Times New Roman" pitchFamily="18" charset="0"/>
              </a:rPr>
              <a:t>Жёлуди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5364088" y="836612"/>
            <a:ext cx="3419301" cy="5328692"/>
          </a:xfrm>
        </p:spPr>
        <p:txBody>
          <a:bodyPr/>
          <a:lstStyle/>
          <a:p>
            <a:pPr eaLnBrk="1" hangingPunct="1">
              <a:buClr>
                <a:srgbClr val="336600"/>
              </a:buClr>
            </a:pPr>
            <a:r>
              <a:rPr lang="ru-RU" sz="1800" dirty="0" smtClean="0">
                <a:latin typeface="Times New Roman" pitchFamily="18" charset="0"/>
              </a:rPr>
              <a:t>Желуди очень удобны для изготовления фигурок забавных человечков, животных, различных деталей к игрушкам из другого природного материала. Из продолговатых желудей делают жирафа, цаплю, лошадку, ослика, причем туловище можно смастерить из большого продолговатого желудя, а головку — из маленького, круглого. При изготовлении забавных человечков плюски можно использовать в качестве шапочек для них.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3595719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18977"/>
            <a:ext cx="4590957" cy="266122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93923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336600"/>
                </a:solidFill>
                <a:latin typeface="Times New Roman" pitchFamily="18" charset="0"/>
              </a:rPr>
              <a:t>Ветки и корни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1052512"/>
            <a:ext cx="3384178" cy="532881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dirty="0" smtClean="0">
                <a:latin typeface="Times New Roman" pitchFamily="18" charset="0"/>
              </a:rPr>
              <a:t>Разнообразные </a:t>
            </a:r>
            <a:r>
              <a:rPr lang="ru-RU" sz="1800" dirty="0" smtClean="0">
                <a:solidFill>
                  <a:srgbClr val="A50021"/>
                </a:solidFill>
                <a:latin typeface="Times New Roman" pitchFamily="18" charset="0"/>
              </a:rPr>
              <a:t>ветки </a:t>
            </a:r>
            <a:r>
              <a:rPr lang="ru-RU" sz="1800" dirty="0" smtClean="0">
                <a:latin typeface="Times New Roman" pitchFamily="18" charset="0"/>
              </a:rPr>
              <a:t>используются при изготовлении некоторых частей поделки: рук, ног, шеи и т. д. С этой целью лучше использовать ветки сосны, ели, сирени. Их ветки упруги и при высыхании не так легко ломаются.</a:t>
            </a:r>
          </a:p>
          <a:p>
            <a:pPr marL="0" indent="0" eaLnBrk="1" hangingPunct="1">
              <a:lnSpc>
                <a:spcPct val="80000"/>
              </a:lnSpc>
              <a:buClr>
                <a:srgbClr val="336600"/>
              </a:buCl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</a:rPr>
              <a:t>еобходимо постоянно помнить,   что деревья нужно беречь и для игрушек    собирать и использовать только сухие, но не слишком пересохшие ветки.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dirty="0" smtClean="0">
                <a:latin typeface="Times New Roman" pitchFamily="18" charset="0"/>
              </a:rPr>
              <a:t>Для поделок могут быть использованы также и </a:t>
            </a:r>
            <a:r>
              <a:rPr lang="ru-RU" sz="1800" dirty="0" smtClean="0">
                <a:solidFill>
                  <a:srgbClr val="A50021"/>
                </a:solidFill>
                <a:latin typeface="Times New Roman" pitchFamily="18" charset="0"/>
              </a:rPr>
              <a:t>корни</a:t>
            </a:r>
            <a:r>
              <a:rPr lang="ru-RU" sz="1800" dirty="0" smtClean="0">
                <a:latin typeface="Times New Roman" pitchFamily="18" charset="0"/>
              </a:rPr>
              <a:t>. Они иногда своими причудливыми формами напоминают различных животных или части их тела.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52" y="927336"/>
            <a:ext cx="3351064" cy="2542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48" y="3595491"/>
            <a:ext cx="3995936" cy="266129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427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336600"/>
                </a:solidFill>
                <a:latin typeface="Times New Roman" pitchFamily="18" charset="0"/>
              </a:rPr>
              <a:t>Листья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5796135" y="908050"/>
            <a:ext cx="2901777" cy="4525963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dirty="0" smtClean="0">
                <a:latin typeface="Times New Roman" pitchFamily="18" charset="0"/>
              </a:rPr>
              <a:t>Интересным и нужным дополнением при изготовлении игрушек являются </a:t>
            </a:r>
            <a:r>
              <a:rPr lang="ru-RU" sz="1800" dirty="0" smtClean="0">
                <a:solidFill>
                  <a:srgbClr val="A50021"/>
                </a:solidFill>
                <a:latin typeface="Times New Roman" pitchFamily="18" charset="0"/>
              </a:rPr>
              <a:t>листья</a:t>
            </a:r>
            <a:r>
              <a:rPr lang="ru-RU" sz="1800" dirty="0" smtClean="0">
                <a:latin typeface="Times New Roman" pitchFamily="18" charset="0"/>
              </a:rPr>
              <a:t>. Они могут быть самых разнообразных форм и расцветок. Крупный лист дуба, клена дети применяют как парус для яхты, плота, парохода. Листья можно также использовать для изготовления крыльев бабочки, плавников рыбки (эти игрушки делаются из шишек и листьев). Собирать листья лучше осенью, когда они особенно красивы.</a:t>
            </a:r>
          </a:p>
          <a:p>
            <a:pPr marL="0" indent="0" eaLnBrk="1" hangingPunct="1">
              <a:lnSpc>
                <a:spcPct val="80000"/>
              </a:lnSpc>
              <a:buClr>
                <a:srgbClr val="336600"/>
              </a:buClr>
              <a:buNone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3825">
            <a:off x="5943549" y="4378924"/>
            <a:ext cx="1863499" cy="2574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6" y="1246696"/>
            <a:ext cx="5375237" cy="384867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756" y="333066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336600"/>
                </a:solidFill>
                <a:latin typeface="Times New Roman" pitchFamily="18" charset="0"/>
              </a:rPr>
              <a:t>Семена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981075"/>
            <a:ext cx="288032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336600"/>
              </a:buClr>
            </a:pPr>
            <a:r>
              <a:rPr lang="ru-RU" sz="1800" dirty="0" smtClean="0">
                <a:latin typeface="Times New Roman" pitchFamily="18" charset="0"/>
              </a:rPr>
              <a:t>Ценным дополнением к игрушкам из природного материала могут быть </a:t>
            </a:r>
            <a:r>
              <a:rPr lang="ru-RU" sz="1800" dirty="0" smtClean="0">
                <a:solidFill>
                  <a:srgbClr val="A50021"/>
                </a:solidFill>
                <a:latin typeface="Times New Roman" pitchFamily="18" charset="0"/>
              </a:rPr>
              <a:t>семена</a:t>
            </a:r>
            <a:r>
              <a:rPr lang="ru-RU" sz="1800" dirty="0" smtClean="0">
                <a:latin typeface="Times New Roman" pitchFamily="18" charset="0"/>
              </a:rPr>
              <a:t> деревьев, цветов, овощей, например, семена клена, ясеня. Они известны как крылатки. Из них можно сделать крылья для стрекозы, уши для зайца, плавники для рыбки, а из семян липы хорошо получаются антенны для космонавтов, лапы животных; из семян арбуза, дыни, подсолнуха можно смастерить глаза.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68760"/>
            <a:ext cx="4814342" cy="481434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333" y="260648"/>
            <a:ext cx="8229600" cy="777875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336600"/>
                </a:solidFill>
                <a:latin typeface="Times New Roman" pitchFamily="18" charset="0"/>
              </a:rPr>
              <a:t>Дополнительные материалы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Бумага.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Фольга.</a:t>
            </a:r>
            <a:r>
              <a:rPr lang="ru-RU" sz="2000" smtClean="0">
                <a:latin typeface="Times New Roman" pitchFamily="18" charset="0"/>
              </a:rPr>
              <a:t> Употребляется для украшения поделок, переплетов.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Пластилин.</a:t>
            </a:r>
            <a:r>
              <a:rPr lang="ru-RU" sz="2000" smtClean="0">
                <a:latin typeface="Times New Roman" pitchFamily="18" charset="0"/>
              </a:rPr>
              <a:t> Этот материал применяется для скрепления частей игрушек.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Проволока</a:t>
            </a:r>
            <a:r>
              <a:rPr lang="ru-RU" sz="2000" smtClean="0">
                <a:latin typeface="Times New Roman" pitchFamily="18" charset="0"/>
              </a:rPr>
              <a:t> является необходимым материалом для скрепления частей игрушки.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Нитки.</a:t>
            </a: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Клей </a:t>
            </a:r>
            <a:r>
              <a:rPr lang="ru-RU" sz="2000" smtClean="0">
                <a:latin typeface="Times New Roman" pitchFamily="18" charset="0"/>
              </a:rPr>
              <a:t>ПВА.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A50021"/>
                </a:solidFill>
                <a:latin typeface="Times New Roman" pitchFamily="18" charset="0"/>
              </a:rPr>
              <a:t>Цветные лоскуты</a:t>
            </a:r>
            <a:r>
              <a:rPr lang="ru-RU" sz="2000" smtClean="0">
                <a:latin typeface="Times New Roman" pitchFamily="18" charset="0"/>
              </a:rPr>
              <a:t> — обрезки различных тканей — также пригодятся для оформления поделок.</a:t>
            </a:r>
          </a:p>
        </p:txBody>
      </p:sp>
      <p:pic>
        <p:nvPicPr>
          <p:cNvPr id="10244" name="Picture 4" descr="i_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3789040"/>
            <a:ext cx="4248597" cy="26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336600"/>
                </a:solidFill>
                <a:latin typeface="Times New Roman" pitchFamily="18" charset="0"/>
              </a:rPr>
              <a:t>Инструменты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</a:rPr>
              <a:t>Шило.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</a:rPr>
              <a:t>Ножницы.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</a:rPr>
              <a:t>Иголка</a:t>
            </a:r>
            <a:r>
              <a:rPr lang="ru-RU" sz="2000" dirty="0" smtClean="0">
                <a:latin typeface="Times New Roman" pitchFamily="18" charset="0"/>
              </a:rPr>
              <a:t> нужна крупная швейная, ее необходимо хранить на маленькой салфетке либо в игольнице со вдетой в нее ниткой.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</a:rPr>
              <a:t>Карандаш </a:t>
            </a:r>
            <a:r>
              <a:rPr lang="ru-RU" sz="2000" dirty="0" smtClean="0">
                <a:latin typeface="Times New Roman" pitchFamily="18" charset="0"/>
              </a:rPr>
              <a:t>простой.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</a:rPr>
              <a:t>Краски </a:t>
            </a:r>
            <a:r>
              <a:rPr lang="ru-RU" sz="2000" dirty="0" smtClean="0">
                <a:latin typeface="Times New Roman" pitchFamily="18" charset="0"/>
              </a:rPr>
              <a:t>необходимы для оформления отдельных деталей игрушки.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</a:rPr>
              <a:t>Кисточки </a:t>
            </a:r>
            <a:r>
              <a:rPr lang="ru-RU" sz="2000" dirty="0" smtClean="0">
                <a:latin typeface="Times New Roman" pitchFamily="18" charset="0"/>
              </a:rPr>
              <a:t>(мягкая для рисования, более жесткая для клея).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A50021"/>
                </a:solidFill>
                <a:latin typeface="Times New Roman" pitchFamily="18" charset="0"/>
              </a:rPr>
              <a:t>Стека</a:t>
            </a:r>
            <a:r>
              <a:rPr lang="ru-RU" sz="2000" dirty="0" smtClean="0">
                <a:latin typeface="Times New Roman" pitchFamily="18" charset="0"/>
              </a:rPr>
              <a:t> — инструмент, применяемый в процессе лепки из глины или пластилина (для обработки поверхности изделия).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1268" name="Picture 4" descr="i_0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3429000"/>
            <a:ext cx="4734173" cy="30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611188" y="2781300"/>
            <a:ext cx="7921625" cy="1135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Какие поделки можно придумать?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95010"/>
            <a:ext cx="263691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86780"/>
            <a:ext cx="3279873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0311"/>
          <a:stretch/>
        </p:blipFill>
        <p:spPr>
          <a:xfrm>
            <a:off x="4716016" y="3501008"/>
            <a:ext cx="2048719" cy="29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6929" y="547580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Жар – птица!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90108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Смешарики</a:t>
            </a:r>
            <a:r>
              <a:rPr lang="ru-RU" sz="2400" b="1" i="1" dirty="0" smtClean="0">
                <a:solidFill>
                  <a:srgbClr val="FF0000"/>
                </a:solidFill>
              </a:rPr>
              <a:t>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4814088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Ежик в тумане!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600400" cy="371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94416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426433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Осенний веночек!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9888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Паучок!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Широко, привольно раскинулась степь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Не видно начала и края!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Дрожащего марева дивная цепь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Бежит над землей, замирая!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08107"/>
            <a:ext cx="6120680" cy="344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48559"/>
            <a:ext cx="3312368" cy="216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2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62" y="620688"/>
            <a:ext cx="2448272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3284331"/>
            <a:ext cx="2390925" cy="2904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0728"/>
            <a:ext cx="2905955" cy="5207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4575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Портрет.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877" y="119675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Веселые улитки!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789040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Лесная семейка!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6443663" y="1341438"/>
            <a:ext cx="1314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21609"/>
            <a:ext cx="4968552" cy="382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75212"/>
            <a:ext cx="3725594" cy="303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3" y="662768"/>
            <a:ext cx="1901100" cy="263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4694331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Донской      подсолнух!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468313" y="1700213"/>
            <a:ext cx="8280400" cy="26654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17088" dir="19163922" algn="ctr" rotWithShape="0">
                    <a:srgbClr val="FFCC99"/>
                  </a:outerShdw>
                </a:effectLst>
                <a:latin typeface="Times New Roman"/>
                <a:cs typeface="Times New Roman"/>
              </a:rPr>
              <a:t>Дорогие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17088" dir="19163922" algn="ctr" rotWithShape="0">
                    <a:srgbClr val="FFCC99"/>
                  </a:outerShdw>
                </a:effectLst>
                <a:latin typeface="Times New Roman"/>
                <a:cs typeface="Times New Roman"/>
              </a:rPr>
              <a:t>воспитатели!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117088" dir="19163922" algn="ctr" rotWithShape="0">
                  <a:srgbClr val="FFCC99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17088" dir="19163922" algn="ctr" rotWithShape="0">
                    <a:srgbClr val="FFCC99"/>
                  </a:outerShdw>
                </a:effectLst>
                <a:latin typeface="Times New Roman"/>
                <a:cs typeface="Times New Roman"/>
              </a:rPr>
              <a:t>Больше фантазируйте!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0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Разнообразие природы Донского края.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78353"/>
            <a:ext cx="3565623" cy="237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88396"/>
            <a:ext cx="33843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28" y="3884036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0" y="1550162"/>
            <a:ext cx="4159894" cy="237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83568" y="908721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314" indent="-51314">
              <a:defRPr/>
            </a:pPr>
            <a:r>
              <a:rPr lang="ru-RU" sz="3600" dirty="0" smtClean="0"/>
              <a:t>В.А.Сухомлинский писал: </a:t>
            </a:r>
          </a:p>
          <a:p>
            <a:pPr marL="51314" indent="-51314">
              <a:defRPr/>
            </a:pPr>
            <a:r>
              <a:rPr lang="ru-RU" sz="3600" dirty="0" smtClean="0"/>
              <a:t>«Истоки творческих  способностей и дарование детей на кончиках их пальцев. От пальцев, образно говоря, идут тончайшие ручейки, которые питают источник творческой мысли….  И чем больше мастерства в детской руке, тем умнее ребенок».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980728"/>
            <a:ext cx="8064896" cy="1512168"/>
          </a:xfrm>
        </p:spPr>
        <p:txBody>
          <a:bodyPr>
            <a:noAutofit/>
          </a:bodyPr>
          <a:lstStyle/>
          <a:p>
            <a:r>
              <a:rPr lang="ru-RU" sz="2800" dirty="0" smtClean="0"/>
              <a:t> В процессе работы с тканью, бумагой, природным и бросовым материалом дошкольники познают свойства разных материалов, возможности их преобразования и использования в различных композициях, украшении группы, дома.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489251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Ручной труд и конструирование формируют такие психические качества, как воображение, мышление, речь. </a:t>
            </a:r>
          </a:p>
          <a:p>
            <a:r>
              <a:rPr lang="ru-RU" sz="2800" dirty="0" smtClean="0"/>
              <a:t>Ручной труд способствует развитию </a:t>
            </a:r>
            <a:r>
              <a:rPr lang="ru-RU" sz="2800" dirty="0" err="1" smtClean="0"/>
              <a:t>сенсомоторики</a:t>
            </a:r>
            <a:r>
              <a:rPr lang="ru-RU" sz="2800" dirty="0" smtClean="0"/>
              <a:t> у дошкольников  – согласованности в работе глаза и руки, совершенствованию координации движений, гибкости, точности в выполнении действий.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cs typeface="Tahoma" pitchFamily="34" charset="0"/>
              </a:rPr>
            </a:br>
            <a:r>
              <a:rPr lang="ru-RU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atin typeface="+mn-lt"/>
                <a:cs typeface="Tahoma" pitchFamily="34" charset="0"/>
              </a:rPr>
              <a:t>Основные </a:t>
            </a:r>
            <a:r>
              <a:rPr lang="ru-RU" sz="2800" b="1" dirty="0">
                <a:latin typeface="+mn-lt"/>
              </a:rPr>
              <a:t>з</a:t>
            </a:r>
            <a:r>
              <a:rPr lang="ru-RU" sz="2800" b="1" dirty="0" smtClean="0">
                <a:latin typeface="+mn-lt"/>
              </a:rPr>
              <a:t>адачи ручного труда</a:t>
            </a:r>
            <a:r>
              <a:rPr lang="ru-RU" sz="2000" b="1" dirty="0" smtClean="0">
                <a:latin typeface="+mn-lt"/>
              </a:rPr>
              <a:t>:</a:t>
            </a:r>
            <a:r>
              <a:rPr lang="ru-RU" sz="2800" b="1" dirty="0" smtClean="0"/>
              <a:t>   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                           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83568" y="1844824"/>
            <a:ext cx="8003232" cy="498357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b="1" i="1" dirty="0" smtClean="0"/>
              <a:t>-</a:t>
            </a:r>
            <a:r>
              <a:rPr lang="ru-RU" dirty="0" smtClean="0"/>
              <a:t>Знакомить детей с природой донского края.         </a:t>
            </a:r>
            <a:r>
              <a:rPr lang="ru-RU" dirty="0"/>
              <a:t> </a:t>
            </a:r>
            <a:r>
              <a:rPr lang="ru-RU" dirty="0" smtClean="0"/>
              <a:t>  -Учить узнавать, называть растения; учить технике работы с природным материалом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cs typeface="Tahoma" pitchFamily="34" charset="0"/>
              </a:rPr>
              <a:t>-</a:t>
            </a:r>
            <a:r>
              <a:rPr lang="ru-RU" dirty="0">
                <a:cs typeface="Tahoma" pitchFamily="34" charset="0"/>
              </a:rPr>
              <a:t>Р</a:t>
            </a:r>
            <a:r>
              <a:rPr lang="ru-RU" dirty="0" smtClean="0">
                <a:cs typeface="Tahoma" pitchFamily="34" charset="0"/>
              </a:rPr>
              <a:t>азвивать </a:t>
            </a:r>
            <a:r>
              <a:rPr lang="ru-RU" dirty="0">
                <a:cs typeface="Tahoma" pitchFamily="34" charset="0"/>
              </a:rPr>
              <a:t>творческие  </a:t>
            </a:r>
            <a:r>
              <a:rPr lang="ru-RU" dirty="0" smtClean="0">
                <a:cs typeface="Tahoma" pitchFamily="34" charset="0"/>
              </a:rPr>
              <a:t>способности</a:t>
            </a:r>
            <a:r>
              <a:rPr lang="ru-RU" dirty="0">
                <a:cs typeface="Tahoma" pitchFamily="34" charset="0"/>
              </a:rPr>
              <a:t>, художественного вкуса детей, формировать устойчивый интерес к изучению и бережному отношению к природе родного края.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17" y="404664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При организации занятий </a:t>
            </a:r>
            <a:r>
              <a:rPr lang="ru-RU" sz="3200" b="1" dirty="0" smtClean="0"/>
              <a:t> </a:t>
            </a:r>
            <a:r>
              <a:rPr lang="ru-RU" sz="3200" b="1" u="sng" dirty="0" smtClean="0"/>
              <a:t>по обучению детей ручному труду соблюдаются  следующие условия: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566" y="1700808"/>
            <a:ext cx="8229600" cy="5157192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Учитываются возрастные  и индивидуальные особенности детей.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 при отборе содержания для  ручного труда и образцов игрушек для изготовления детьми  учитываем  разницу  в   интересах   мальчиков и девочек.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Каждая поделка должна быть интересна детям по содержанию и находить конкретное практическое применение.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Используется  усложнение технических и изобразительных средств обучения для придания занятиям обучающего и развивающего характера.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Любой результат, т. е. вещь, сделанная руками  ребенка, должна положительно оцениваться взрослым, даже если участие малыша было минимальным.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   результатах  продуктивной  деятельности ребенка рассказывается   его родителям, приходящим в группу взрослым, показываем  им поделки, публично выражая свое одобрение и похвалу.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Занятия строится так, чтобы нести детям положительный эмоциональный настрой, воспитывать у детей нравственные понятия.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0441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324528" cy="12241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работе с детьми мы  используем  наиболее  эффективные </a:t>
            </a:r>
            <a:br>
              <a:rPr lang="ru-RU" sz="2400" dirty="0" smtClean="0"/>
            </a:br>
            <a:r>
              <a:rPr lang="ru-RU" sz="2400" b="1" u="sng" dirty="0" smtClean="0"/>
              <a:t>методы и приемы: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124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заинтересованности.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художественного слова и музыкального сопровождения.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Напоминание правил по технике безопасности при работе с ножницами.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схем последовательности работы.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 с объяснением.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Активизация речи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Динамическая пауза.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Практическая деятельность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Уточняющие вопросы.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со стороны взрослого и детей тем, кто затрудняется.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и самооценка деятельности детьми.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обучении детей различным способам преобразования материалов, наиболее значительное место среди используемых методов и приемов занимает показ способов работы.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67091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50" y="435461"/>
            <a:ext cx="8229600" cy="3600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336600"/>
                </a:solidFill>
                <a:latin typeface="Times New Roman" pitchFamily="18" charset="0"/>
              </a:rPr>
              <a:t>Шишки 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4932041" y="2492896"/>
            <a:ext cx="1728192" cy="2725217"/>
          </a:xfrm>
        </p:spPr>
        <p:txBody>
          <a:bodyPr/>
          <a:lstStyle/>
          <a:p>
            <a:pPr marL="0" indent="0" eaLnBrk="1" hangingPunct="1">
              <a:buClr>
                <a:srgbClr val="336600"/>
              </a:buClr>
              <a:buNone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Clr>
                <a:srgbClr val="336600"/>
              </a:buClr>
            </a:pPr>
            <a:endParaRPr lang="ru-RU" sz="1800" dirty="0" smtClean="0"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279399" y="980728"/>
            <a:ext cx="8397057" cy="20522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r>
              <a:rPr lang="ru-RU" sz="1800" dirty="0" smtClean="0">
                <a:latin typeface="Times New Roman" pitchFamily="18" charset="0"/>
              </a:rPr>
              <a:t>Плоды хвойных деревьев — </a:t>
            </a:r>
            <a:r>
              <a:rPr lang="ru-RU" sz="1800" dirty="0" smtClean="0">
                <a:solidFill>
                  <a:srgbClr val="A50021"/>
                </a:solidFill>
                <a:latin typeface="Times New Roman" pitchFamily="18" charset="0"/>
              </a:rPr>
              <a:t>шишки</a:t>
            </a:r>
            <a:r>
              <a:rPr lang="ru-RU" sz="1800" dirty="0" smtClean="0">
                <a:latin typeface="Times New Roman" pitchFamily="18" charset="0"/>
              </a:rPr>
              <a:t> — прекрасный материал для объемных игрушек и занимательных поделок. По форме они напоминают части туловища животных, человека. Для изготовления поделок лучше использовать нераскрывшиеся шишки, так как с ними легче работать. </a:t>
            </a:r>
          </a:p>
          <a:p>
            <a:pPr eaLnBrk="1" hangingPunct="1">
              <a:lnSpc>
                <a:spcPct val="80000"/>
              </a:lnSpc>
              <a:buClr>
                <a:srgbClr val="336600"/>
              </a:buClr>
            </a:pP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>
          <a:xfrm>
            <a:off x="1822298" y="2025112"/>
            <a:ext cx="5617819" cy="4376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6" y="3789040"/>
            <a:ext cx="2375545" cy="2452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00" y="1890961"/>
            <a:ext cx="2388443" cy="238844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_08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796</Words>
  <Application>Microsoft Office PowerPoint</Application>
  <PresentationFormat>Экран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osen_08</vt:lpstr>
      <vt:lpstr>Поделки из природного материала Донского края.</vt:lpstr>
      <vt:lpstr>Презентация PowerPoint</vt:lpstr>
      <vt:lpstr>Разнообразие природы Донского края.</vt:lpstr>
      <vt:lpstr>Презентация PowerPoint</vt:lpstr>
      <vt:lpstr> В процессе работы с тканью, бумагой, природным и бросовым материалом дошкольники познают свойства разных материалов, возможности их преобразования и использования в различных композициях, украшении группы, дома.</vt:lpstr>
      <vt:lpstr>  Основные задачи ручного труда:                                               </vt:lpstr>
      <vt:lpstr>При организации занятий  по обучению детей ручному труду соблюдаются  следующие условия: </vt:lpstr>
      <vt:lpstr>В работе с детьми мы  используем  наиболее  эффективные  методы и приемы:  </vt:lpstr>
      <vt:lpstr>Шишки </vt:lpstr>
      <vt:lpstr>Орехи и каштаны</vt:lpstr>
      <vt:lpstr>Жёлуди</vt:lpstr>
      <vt:lpstr>Ветки и корни</vt:lpstr>
      <vt:lpstr>Листья</vt:lpstr>
      <vt:lpstr>Семена</vt:lpstr>
      <vt:lpstr>Дополнительные материалы</vt:lpstr>
      <vt:lpstr>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1</cp:lastModifiedBy>
  <cp:revision>51</cp:revision>
  <dcterms:created xsi:type="dcterms:W3CDTF">2013-12-03T18:05:26Z</dcterms:created>
  <dcterms:modified xsi:type="dcterms:W3CDTF">2023-12-20T07:14:34Z</dcterms:modified>
</cp:coreProperties>
</file>